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57" r:id="rId3"/>
    <p:sldId id="259" r:id="rId4"/>
    <p:sldId id="258"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9/17/2016</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9/17/2016</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9/17/2016</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9/17/2016</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rtl="1"/>
            <a:r>
              <a:rPr lang="fa-IR" dirty="0" smtClean="0"/>
              <a:t>علت زمینه ای</a:t>
            </a:r>
            <a:endParaRPr lang="en-US" dirty="0"/>
          </a:p>
        </p:txBody>
      </p:sp>
      <p:sp>
        <p:nvSpPr>
          <p:cNvPr id="5" name="Content Placeholder 4"/>
          <p:cNvSpPr>
            <a:spLocks noGrp="1"/>
          </p:cNvSpPr>
          <p:nvPr>
            <p:ph idx="1"/>
          </p:nvPr>
        </p:nvSpPr>
        <p:spPr/>
        <p:txBody>
          <a:bodyPr/>
          <a:lstStyle/>
          <a:p>
            <a:pPr algn="r" rtl="1"/>
            <a:r>
              <a:rPr lang="fa-IR" dirty="0" smtClean="0">
                <a:cs typeface="B Titr" pitchFamily="2" charset="-78"/>
              </a:rPr>
              <a:t>الف )بیماری یا آسیبی که در زنجیره حوادث منجر به مرگ میشود .</a:t>
            </a:r>
          </a:p>
          <a:p>
            <a:pPr algn="r" rtl="1"/>
            <a:r>
              <a:rPr lang="fa-IR" dirty="0" smtClean="0">
                <a:cs typeface="B Titr" pitchFamily="2" charset="-78"/>
              </a:rPr>
              <a:t>ب)شرایط حادثه یا سانح ای که منجر به آسیب مهلک و مرگبار می شود .</a:t>
            </a:r>
            <a:endParaRPr lang="en-US" dirty="0">
              <a:cs typeface="B Titr" pitchFamily="2" charset="-78"/>
            </a:endParaRPr>
          </a:p>
        </p:txBody>
      </p:sp>
    </p:spTree>
    <p:extLst>
      <p:ext uri="{BB962C8B-B14F-4D97-AF65-F5344CB8AC3E}">
        <p14:creationId xmlns:p14="http://schemas.microsoft.com/office/powerpoint/2010/main" val="104939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fa-IR" b="1" dirty="0" smtClean="0">
                <a:solidFill>
                  <a:schemeClr val="accent2"/>
                </a:solidFill>
                <a:cs typeface="Mitra" pitchFamily="2" charset="-78"/>
              </a:rPr>
              <a:t>فرم بين المللی گواهی پزشکی علت مرگ</a:t>
            </a:r>
            <a:endParaRPr lang="en-US" dirty="0"/>
          </a:p>
        </p:txBody>
      </p:sp>
      <p:pic>
        <p:nvPicPr>
          <p:cNvPr id="4" name="Content Placeholder 3" descr="Picture1.png"/>
          <p:cNvPicPr>
            <a:picLocks noGrp="1" noChangeAspect="1"/>
          </p:cNvPicPr>
          <p:nvPr>
            <p:ph idx="1"/>
          </p:nvPr>
        </p:nvPicPr>
        <p:blipFill>
          <a:blip r:embed="rId2"/>
          <a:stretch>
            <a:fillRect/>
          </a:stretch>
        </p:blipFill>
        <p:spPr>
          <a:xfrm>
            <a:off x="0" y="1098266"/>
            <a:ext cx="8915400" cy="5759734"/>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660136"/>
          </a:xfrm>
        </p:spPr>
        <p:txBody>
          <a:bodyPr>
            <a:normAutofit/>
          </a:bodyPr>
          <a:lstStyle/>
          <a:p>
            <a:pPr algn="r" rtl="1">
              <a:lnSpc>
                <a:spcPct val="70000"/>
              </a:lnSpc>
            </a:pPr>
            <a:endParaRPr lang="fa-IR" dirty="0" smtClean="0">
              <a:cs typeface="B Mitra" pitchFamily="2" charset="-78"/>
            </a:endParaRPr>
          </a:p>
          <a:p>
            <a:pPr algn="r" rtl="1">
              <a:lnSpc>
                <a:spcPct val="140000"/>
              </a:lnSpc>
            </a:pPr>
            <a:r>
              <a:rPr lang="ar-SA" sz="3200" dirty="0" smtClean="0">
                <a:solidFill>
                  <a:srgbClr val="FF0000"/>
                </a:solidFill>
                <a:cs typeface="B Mitra" pitchFamily="2" charset="-78"/>
              </a:rPr>
              <a:t>مثال</a:t>
            </a:r>
            <a:r>
              <a:rPr lang="fa-IR" sz="3200" dirty="0" smtClean="0">
                <a:solidFill>
                  <a:srgbClr val="FF0000"/>
                </a:solidFill>
                <a:cs typeface="B Mitra" pitchFamily="2" charset="-78"/>
              </a:rPr>
              <a:t> 1: </a:t>
            </a:r>
            <a:r>
              <a:rPr lang="ar-SA" sz="3200" dirty="0" smtClean="0">
                <a:cs typeface="B Mitra" pitchFamily="2" charset="-78"/>
              </a:rPr>
              <a:t>خانم 45 ساله اي در ساعت 9 صبح 14 خرداد</a:t>
            </a:r>
            <a:r>
              <a:rPr lang="fa-IR" sz="3200" dirty="0" smtClean="0">
                <a:cs typeface="B Mitra" pitchFamily="2" charset="-78"/>
              </a:rPr>
              <a:t> </a:t>
            </a:r>
            <a:r>
              <a:rPr lang="ar-SA" sz="3200" dirty="0" smtClean="0">
                <a:cs typeface="B Mitra" pitchFamily="2" charset="-78"/>
              </a:rPr>
              <a:t>ماه به علت شكستگي استخوان ران در منزل خويش، به درمانگاه ار</a:t>
            </a:r>
            <a:r>
              <a:rPr lang="fa-IR" sz="3200" dirty="0" smtClean="0">
                <a:cs typeface="B Mitra" pitchFamily="2" charset="-78"/>
              </a:rPr>
              <a:t>تو</a:t>
            </a:r>
            <a:r>
              <a:rPr lang="ar-SA" sz="3200" dirty="0" smtClean="0">
                <a:cs typeface="B Mitra" pitchFamily="2" charset="-78"/>
              </a:rPr>
              <a:t>پدي يك بيمارستان منتقل شده و بستري مي</a:t>
            </a:r>
            <a:r>
              <a:rPr lang="fa-IR" sz="3200" dirty="0" smtClean="0">
                <a:cs typeface="B Mitra" pitchFamily="2" charset="-78"/>
              </a:rPr>
              <a:t>‌</a:t>
            </a:r>
            <a:r>
              <a:rPr lang="ar-SA" sz="3200" dirty="0" smtClean="0">
                <a:cs typeface="B Mitra" pitchFamily="2" charset="-78"/>
              </a:rPr>
              <a:t>شود. پس از اقدامات درماني مناسب در هشتمين روز بستري با تشخيص آمبولي ريه فوت مي</a:t>
            </a:r>
            <a:r>
              <a:rPr lang="fa-IR" sz="3200" dirty="0" smtClean="0">
                <a:cs typeface="B Mitra" pitchFamily="2" charset="-78"/>
              </a:rPr>
              <a:t>‌</a:t>
            </a:r>
            <a:r>
              <a:rPr lang="ar-SA" sz="3200" dirty="0" smtClean="0">
                <a:cs typeface="B Mitra" pitchFamily="2" charset="-78"/>
              </a:rPr>
              <a:t>كند. در بررسي هاي بيشتر مشخص مي</a:t>
            </a:r>
            <a:r>
              <a:rPr lang="fa-IR" sz="3200" dirty="0" smtClean="0">
                <a:cs typeface="B Mitra" pitchFamily="2" charset="-78"/>
              </a:rPr>
              <a:t>‌</a:t>
            </a:r>
            <a:r>
              <a:rPr lang="ar-SA" sz="3200" dirty="0" smtClean="0">
                <a:cs typeface="B Mitra" pitchFamily="2" charset="-78"/>
              </a:rPr>
              <a:t>شود كه متوفي چهار سال قبل داراي كارسينوم پستان بود ، كه به فمور متاستاز داده بود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fa-IR" b="1" dirty="0" smtClean="0">
                <a:solidFill>
                  <a:schemeClr val="accent2"/>
                </a:solidFill>
                <a:cs typeface="Mitra" pitchFamily="2" charset="-78"/>
              </a:rPr>
              <a:t>فرم بين المللی گواهی پزشکی علت مرگ</a:t>
            </a:r>
            <a:endParaRPr lang="en-US" dirty="0"/>
          </a:p>
        </p:txBody>
      </p:sp>
      <p:pic>
        <p:nvPicPr>
          <p:cNvPr id="4" name="Content Placeholder 3" descr="Picture2.png"/>
          <p:cNvPicPr>
            <a:picLocks noGrp="1" noChangeAspect="1"/>
          </p:cNvPicPr>
          <p:nvPr>
            <p:ph idx="1"/>
          </p:nvPr>
        </p:nvPicPr>
        <p:blipFill>
          <a:blip r:embed="rId2"/>
          <a:stretch>
            <a:fillRect/>
          </a:stretch>
        </p:blipFill>
        <p:spPr>
          <a:xfrm>
            <a:off x="0" y="685800"/>
            <a:ext cx="9137545" cy="599180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457200"/>
            <a:ext cx="8229600" cy="5668963"/>
          </a:xfrm>
        </p:spPr>
        <p:txBody>
          <a:bodyPr>
            <a:normAutofit/>
          </a:bodyPr>
          <a:lstStyle/>
          <a:p>
            <a:pPr algn="r"/>
            <a:r>
              <a:rPr lang="fa-IR" sz="3200" dirty="0" smtClean="0">
                <a:cs typeface="B Mitra" pitchFamily="2" charset="-78"/>
              </a:rPr>
              <a:t>	</a:t>
            </a:r>
            <a:endParaRPr lang="en-US" sz="3200" dirty="0" smtClean="0">
              <a:cs typeface="B Mitra" pitchFamily="2" charset="-78"/>
            </a:endParaRPr>
          </a:p>
          <a:p>
            <a:pPr algn="r"/>
            <a:endParaRPr lang="en-US" sz="3200" b="1" dirty="0" smtClean="0">
              <a:solidFill>
                <a:schemeClr val="accent2"/>
              </a:solidFill>
              <a:cs typeface="B Mitra" pitchFamily="2" charset="-78"/>
            </a:endParaRPr>
          </a:p>
          <a:p>
            <a:pPr algn="r"/>
            <a:r>
              <a:rPr lang="ar-SA" sz="3200" b="1" dirty="0" smtClean="0">
                <a:solidFill>
                  <a:schemeClr val="accent2"/>
                </a:solidFill>
                <a:cs typeface="Mitra" pitchFamily="2" charset="-78"/>
              </a:rPr>
              <a:t>مثال 2</a:t>
            </a:r>
            <a:r>
              <a:rPr lang="ar-SA" sz="3200" dirty="0" smtClean="0">
                <a:solidFill>
                  <a:schemeClr val="accent2"/>
                </a:solidFill>
                <a:cs typeface="Mitra" pitchFamily="2" charset="-78"/>
              </a:rPr>
              <a:t> </a:t>
            </a:r>
            <a:r>
              <a:rPr lang="fa-IR" sz="3200" dirty="0" smtClean="0">
                <a:solidFill>
                  <a:schemeClr val="accent2"/>
                </a:solidFill>
                <a:cs typeface="Mitra" pitchFamily="2" charset="-78"/>
              </a:rPr>
              <a:t>-</a:t>
            </a:r>
            <a:r>
              <a:rPr lang="ar-SA" sz="3200" dirty="0" smtClean="0">
                <a:solidFill>
                  <a:schemeClr val="accent2"/>
                </a:solidFill>
                <a:cs typeface="Mitra" pitchFamily="2" charset="-78"/>
              </a:rPr>
              <a:t> </a:t>
            </a:r>
            <a:r>
              <a:rPr lang="ar-SA" sz="3200" dirty="0" smtClean="0">
                <a:cs typeface="Mitra" pitchFamily="2" charset="-78"/>
              </a:rPr>
              <a:t>آقاي 22 ساله اي بلافاصله بعد از تصادف با اتومبيل، به اورژانس آورده شده است. هنگام پذيرش فاقد نبض و تنفس بوده و عمليات احيا مؤثر واقع نمي</a:t>
            </a:r>
            <a:r>
              <a:rPr lang="fa-IR" sz="3200" dirty="0" smtClean="0">
                <a:cs typeface="Mitra" pitchFamily="2" charset="-78"/>
              </a:rPr>
              <a:t>‌</a:t>
            </a:r>
            <a:r>
              <a:rPr lang="ar-SA" sz="3200" dirty="0" smtClean="0">
                <a:cs typeface="Mitra" pitchFamily="2" charset="-78"/>
              </a:rPr>
              <a:t>شود</a:t>
            </a:r>
            <a:r>
              <a:rPr lang="fa-IR" sz="3200" dirty="0" smtClean="0">
                <a:cs typeface="Mitra" pitchFamily="2" charset="-78"/>
              </a:rPr>
              <a:t>.</a:t>
            </a:r>
            <a:r>
              <a:rPr lang="ar-SA" sz="3200" dirty="0" smtClean="0">
                <a:cs typeface="Mitra" pitchFamily="2" charset="-78"/>
              </a:rPr>
              <a:t> در لاپاراسكوپي مشخص مي</a:t>
            </a:r>
            <a:r>
              <a:rPr lang="fa-IR" sz="3200" dirty="0" smtClean="0">
                <a:cs typeface="Mitra" pitchFamily="2" charset="-78"/>
              </a:rPr>
              <a:t>‌</a:t>
            </a:r>
            <a:r>
              <a:rPr lang="ar-SA" sz="3200" dirty="0" smtClean="0">
                <a:cs typeface="Mitra" pitchFamily="2" charset="-78"/>
              </a:rPr>
              <a:t>شود كه كبد بيمار پاره شده و پريتوان پر از خون است. به نظر مي</a:t>
            </a:r>
            <a:r>
              <a:rPr lang="fa-IR" sz="3200" dirty="0" smtClean="0">
                <a:cs typeface="Mitra" pitchFamily="2" charset="-78"/>
              </a:rPr>
              <a:t>‌</a:t>
            </a:r>
            <a:r>
              <a:rPr lang="ar-SA" sz="3200" dirty="0" smtClean="0">
                <a:cs typeface="Mitra" pitchFamily="2" charset="-78"/>
              </a:rPr>
              <a:t>آيد، بيمار به علت شوك هيپوولميك در اثر خونريزي، دچار ايست قلبي شده و فوت كرده است. نمونه تكميل شده قسمت</a:t>
            </a:r>
            <a:r>
              <a:rPr lang="fa-IR" sz="3200" dirty="0" smtClean="0">
                <a:cs typeface="Mitra" pitchFamily="2" charset="-78"/>
              </a:rPr>
              <a:t> علت</a:t>
            </a:r>
            <a:r>
              <a:rPr lang="ar-SA" sz="3200" dirty="0" smtClean="0">
                <a:cs typeface="Mitra" pitchFamily="2" charset="-78"/>
              </a:rPr>
              <a:t> مرگ گواهي پزشكي در شكل زير نشان داده مي</a:t>
            </a:r>
            <a:r>
              <a:rPr lang="fa-IR" sz="3200" dirty="0" smtClean="0">
                <a:cs typeface="Mitra" pitchFamily="2" charset="-78"/>
              </a:rPr>
              <a:t>‌</a:t>
            </a:r>
            <a:r>
              <a:rPr lang="ar-SA" sz="3200" dirty="0" smtClean="0">
                <a:cs typeface="Mitra" pitchFamily="2" charset="-78"/>
              </a:rPr>
              <a:t>شود.</a:t>
            </a:r>
            <a:endParaRPr lang="en-US" sz="3200" dirty="0" smtClean="0">
              <a:cs typeface="Mitra" pitchFamily="2" charset="-78"/>
            </a:endParaRPr>
          </a:p>
          <a:p>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fa-IR" b="1" dirty="0" smtClean="0">
                <a:solidFill>
                  <a:schemeClr val="accent2"/>
                </a:solidFill>
                <a:cs typeface="B Mitra" pitchFamily="2" charset="-78"/>
              </a:rPr>
              <a:t>فرم بین المللی گواهی پزشکی علت مرگ</a:t>
            </a:r>
            <a:endParaRPr lang="en-US" dirty="0"/>
          </a:p>
        </p:txBody>
      </p:sp>
      <p:pic>
        <p:nvPicPr>
          <p:cNvPr id="4" name="Content Placeholder 3" descr="Picture3.png"/>
          <p:cNvPicPr>
            <a:picLocks noGrp="1" noChangeAspect="1"/>
          </p:cNvPicPr>
          <p:nvPr>
            <p:ph idx="1"/>
          </p:nvPr>
        </p:nvPicPr>
        <p:blipFill>
          <a:blip r:embed="rId2"/>
          <a:stretch>
            <a:fillRect/>
          </a:stretch>
        </p:blipFill>
        <p:spPr>
          <a:xfrm>
            <a:off x="0" y="914400"/>
            <a:ext cx="9144000" cy="5715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pPr algn="r" rtl="1">
              <a:lnSpc>
                <a:spcPct val="130000"/>
              </a:lnSpc>
              <a:buFontTx/>
              <a:buNone/>
            </a:pPr>
            <a:endParaRPr lang="fa-IR" sz="1400" b="1" dirty="0" smtClean="0">
              <a:solidFill>
                <a:schemeClr val="accent2"/>
              </a:solidFill>
              <a:cs typeface="B Mitra" pitchFamily="2" charset="-78"/>
            </a:endParaRPr>
          </a:p>
          <a:p>
            <a:pPr algn="r" rtl="1">
              <a:lnSpc>
                <a:spcPct val="130000"/>
              </a:lnSpc>
              <a:buFontTx/>
              <a:buNone/>
            </a:pPr>
            <a:endParaRPr lang="fa-IR" sz="1400" b="1" dirty="0" smtClean="0">
              <a:solidFill>
                <a:schemeClr val="accent2"/>
              </a:solidFill>
              <a:cs typeface="B Mitra" pitchFamily="2" charset="-78"/>
            </a:endParaRPr>
          </a:p>
          <a:p>
            <a:pPr algn="r" rtl="1">
              <a:lnSpc>
                <a:spcPct val="130000"/>
              </a:lnSpc>
              <a:buFontTx/>
              <a:buNone/>
            </a:pPr>
            <a:r>
              <a:rPr lang="fa-IR" sz="1400" b="1" dirty="0" smtClean="0">
                <a:solidFill>
                  <a:schemeClr val="accent2"/>
                </a:solidFill>
                <a:cs typeface="B Mitra" pitchFamily="2" charset="-78"/>
              </a:rPr>
              <a:t>	</a:t>
            </a:r>
            <a:r>
              <a:rPr lang="ar-SA" dirty="0" smtClean="0">
                <a:solidFill>
                  <a:schemeClr val="accent2"/>
                </a:solidFill>
                <a:cs typeface="Mitra" pitchFamily="2" charset="-78"/>
              </a:rPr>
              <a:t>مثال 3 </a:t>
            </a:r>
            <a:r>
              <a:rPr lang="en-US" dirty="0" smtClean="0">
                <a:cs typeface="Mitra" pitchFamily="2" charset="-78"/>
              </a:rPr>
              <a:t>–</a:t>
            </a:r>
            <a:r>
              <a:rPr lang="ar-SA" dirty="0" smtClean="0">
                <a:cs typeface="Mitra" pitchFamily="2" charset="-78"/>
              </a:rPr>
              <a:t> آقاي 54 ساله اي به علت استفراغ خوني شديد با زردي واضح مراجعه مي</a:t>
            </a:r>
            <a:r>
              <a:rPr lang="fa-IR" dirty="0" smtClean="0">
                <a:cs typeface="Mitra" pitchFamily="2" charset="-78"/>
              </a:rPr>
              <a:t>‌</a:t>
            </a:r>
            <a:r>
              <a:rPr lang="ar-SA" dirty="0" smtClean="0">
                <a:cs typeface="Mitra" pitchFamily="2" charset="-78"/>
              </a:rPr>
              <a:t>كند. در بررسي معلوم مي</a:t>
            </a:r>
            <a:r>
              <a:rPr lang="fa-IR" dirty="0" smtClean="0">
                <a:cs typeface="Mitra" pitchFamily="2" charset="-78"/>
              </a:rPr>
              <a:t>‌</a:t>
            </a:r>
            <a:r>
              <a:rPr lang="ar-SA" dirty="0" smtClean="0">
                <a:cs typeface="Mitra" pitchFamily="2" charset="-78"/>
              </a:rPr>
              <a:t>شود كه منشاء خونريزي، مري است. در معاينه باليني آسيت شكمي وجود دارد. آمونياك خون بيمار بالا گزارش مي</a:t>
            </a:r>
            <a:r>
              <a:rPr lang="fa-IR" dirty="0" smtClean="0">
                <a:cs typeface="Mitra" pitchFamily="2" charset="-78"/>
              </a:rPr>
              <a:t>‌</a:t>
            </a:r>
            <a:r>
              <a:rPr lang="ar-SA" dirty="0" smtClean="0">
                <a:cs typeface="Mitra" pitchFamily="2" charset="-78"/>
              </a:rPr>
              <a:t>شود. همچنين افزايش فشار پورت و سيروز كبدي اثبات مي</a:t>
            </a:r>
            <a:r>
              <a:rPr lang="fa-IR" dirty="0" smtClean="0">
                <a:cs typeface="Mitra" pitchFamily="2" charset="-78"/>
              </a:rPr>
              <a:t>‌</a:t>
            </a:r>
            <a:r>
              <a:rPr lang="ar-SA" dirty="0" smtClean="0">
                <a:cs typeface="Mitra" pitchFamily="2" charset="-78"/>
              </a:rPr>
              <a:t>شود. در نهايت بيمار دچار آنسفالوپاتي كبدي شده و در روز بيست و دوم بستري به كما رفته و به </a:t>
            </a:r>
            <a:r>
              <a:rPr lang="en-US" dirty="0" smtClean="0">
                <a:cs typeface="Mitra" pitchFamily="2" charset="-78"/>
              </a:rPr>
              <a:t>ICU</a:t>
            </a:r>
            <a:r>
              <a:rPr lang="fa-IR" dirty="0" smtClean="0">
                <a:cs typeface="Mitra" pitchFamily="2" charset="-78"/>
              </a:rPr>
              <a:t> </a:t>
            </a:r>
            <a:r>
              <a:rPr lang="ar-SA" dirty="0" smtClean="0">
                <a:cs typeface="Mitra" pitchFamily="2" charset="-78"/>
              </a:rPr>
              <a:t>منتقل مي</a:t>
            </a:r>
            <a:r>
              <a:rPr lang="fa-IR" dirty="0" smtClean="0">
                <a:cs typeface="Mitra" pitchFamily="2" charset="-78"/>
              </a:rPr>
              <a:t>‌</a:t>
            </a:r>
            <a:r>
              <a:rPr lang="ar-SA" dirty="0" smtClean="0">
                <a:cs typeface="Mitra" pitchFamily="2" charset="-78"/>
              </a:rPr>
              <a:t>شود. دو روز بعد با ايست قلبي و تنفسي فوت مي</a:t>
            </a:r>
            <a:r>
              <a:rPr lang="fa-IR" dirty="0" smtClean="0">
                <a:cs typeface="Mitra" pitchFamily="2" charset="-78"/>
              </a:rPr>
              <a:t>‌</a:t>
            </a:r>
            <a:r>
              <a:rPr lang="ar-SA" dirty="0" smtClean="0">
                <a:cs typeface="Mitra" pitchFamily="2" charset="-78"/>
              </a:rPr>
              <a:t>كند. جدول زير كلماتي را كه ممكن است براي ثبت در گواهي فوت </a:t>
            </a:r>
            <a:r>
              <a:rPr lang="fa-IR" dirty="0" smtClean="0">
                <a:cs typeface="Mitra" pitchFamily="2" charset="-78"/>
              </a:rPr>
              <a:t> مناسب </a:t>
            </a:r>
            <a:r>
              <a:rPr lang="ar-SA" dirty="0" smtClean="0">
                <a:cs typeface="Mitra" pitchFamily="2" charset="-78"/>
              </a:rPr>
              <a:t>بنظر برسد نشان مي</a:t>
            </a:r>
            <a:r>
              <a:rPr lang="fa-IR" dirty="0" smtClean="0">
                <a:cs typeface="Mitra" pitchFamily="2" charset="-78"/>
              </a:rPr>
              <a:t>‌</a:t>
            </a:r>
            <a:r>
              <a:rPr lang="ar-SA" dirty="0" smtClean="0">
                <a:cs typeface="Mitra" pitchFamily="2" charset="-78"/>
              </a:rPr>
              <a:t>دهد. به توضيحاتي كه موجب رد برخي كلمات و انتخاب بيماريها، وضعيت</a:t>
            </a:r>
            <a:r>
              <a:rPr lang="fa-IR" dirty="0" smtClean="0">
                <a:cs typeface="Mitra" pitchFamily="2" charset="-78"/>
              </a:rPr>
              <a:t>‌</a:t>
            </a:r>
            <a:r>
              <a:rPr lang="ar-SA" dirty="0" smtClean="0">
                <a:cs typeface="Mitra" pitchFamily="2" charset="-78"/>
              </a:rPr>
              <a:t>هاي ناخوشي مناسب جهت درج در گواهي فوت توجه فرمائيد</a:t>
            </a:r>
            <a:r>
              <a:rPr lang="ar-SA" dirty="0" smtClean="0">
                <a:solidFill>
                  <a:schemeClr val="accent2"/>
                </a:solidFill>
                <a:cs typeface="Mitra" pitchFamily="2" charset="-78"/>
              </a:rPr>
              <a:t>. </a:t>
            </a:r>
            <a:endParaRPr lang="en-US" dirty="0" smtClean="0">
              <a:solidFill>
                <a:schemeClr val="accent2"/>
              </a:solidFill>
              <a:cs typeface="Mitra" pitchFamily="2" charset="-78"/>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5.png"/>
          <p:cNvPicPr>
            <a:picLocks noGrp="1" noChangeAspect="1"/>
          </p:cNvPicPr>
          <p:nvPr>
            <p:ph idx="1"/>
          </p:nvPr>
        </p:nvPicPr>
        <p:blipFill>
          <a:blip r:embed="rId2"/>
          <a:stretch>
            <a:fillRect/>
          </a:stretch>
        </p:blipFill>
        <p:spPr>
          <a:xfrm>
            <a:off x="0" y="152400"/>
            <a:ext cx="9144000" cy="67056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fa-IR" b="1" dirty="0" smtClean="0">
                <a:solidFill>
                  <a:schemeClr val="accent2"/>
                </a:solidFill>
                <a:cs typeface="B Mitra" pitchFamily="2" charset="-78"/>
              </a:rPr>
              <a:t>فرم بین المللی گواهی پزشکی علت مرگ</a:t>
            </a:r>
            <a:endParaRPr lang="en-US" dirty="0"/>
          </a:p>
        </p:txBody>
      </p:sp>
      <p:pic>
        <p:nvPicPr>
          <p:cNvPr id="4" name="Content Placeholder 3" descr="Picture6.png"/>
          <p:cNvPicPr>
            <a:picLocks noGrp="1" noChangeAspect="1"/>
          </p:cNvPicPr>
          <p:nvPr>
            <p:ph idx="1"/>
          </p:nvPr>
        </p:nvPicPr>
        <p:blipFill>
          <a:blip r:embed="rId2"/>
          <a:stretch>
            <a:fillRect/>
          </a:stretch>
        </p:blipFill>
        <p:spPr>
          <a:xfrm>
            <a:off x="0" y="838200"/>
            <a:ext cx="9144000" cy="60198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812536"/>
          </a:xfrm>
        </p:spPr>
        <p:txBody>
          <a:bodyPr>
            <a:normAutofit fontScale="92500"/>
          </a:bodyPr>
          <a:lstStyle/>
          <a:p>
            <a:pPr algn="r" rtl="1">
              <a:lnSpc>
                <a:spcPct val="150000"/>
              </a:lnSpc>
              <a:buFontTx/>
              <a:buNone/>
            </a:pPr>
            <a:r>
              <a:rPr lang="fa-IR" dirty="0" smtClean="0">
                <a:cs typeface="B Mitra" pitchFamily="2" charset="-78"/>
              </a:rPr>
              <a:t>	</a:t>
            </a:r>
          </a:p>
          <a:p>
            <a:pPr algn="r" rtl="1">
              <a:lnSpc>
                <a:spcPct val="150000"/>
              </a:lnSpc>
              <a:buFontTx/>
              <a:buNone/>
            </a:pPr>
            <a:r>
              <a:rPr lang="ar-SA" b="1" dirty="0" smtClean="0">
                <a:solidFill>
                  <a:schemeClr val="accent2"/>
                </a:solidFill>
                <a:cs typeface="Mitra" pitchFamily="2" charset="-78"/>
              </a:rPr>
              <a:t>مثال 4</a:t>
            </a:r>
            <a:r>
              <a:rPr lang="ar-SA" dirty="0" smtClean="0">
                <a:solidFill>
                  <a:schemeClr val="accent2"/>
                </a:solidFill>
                <a:cs typeface="Mitra" pitchFamily="2" charset="-78"/>
              </a:rPr>
              <a:t> </a:t>
            </a:r>
            <a:r>
              <a:rPr lang="en-US" sz="3200" dirty="0" smtClean="0">
                <a:solidFill>
                  <a:schemeClr val="accent2"/>
                </a:solidFill>
                <a:cs typeface="Mitra" pitchFamily="2" charset="-78"/>
              </a:rPr>
              <a:t>–</a:t>
            </a:r>
            <a:r>
              <a:rPr lang="ar-SA" sz="3200" dirty="0" smtClean="0">
                <a:solidFill>
                  <a:schemeClr val="accent2"/>
                </a:solidFill>
                <a:cs typeface="Mitra" pitchFamily="2" charset="-78"/>
              </a:rPr>
              <a:t> </a:t>
            </a:r>
            <a:r>
              <a:rPr lang="ar-SA" sz="3200" dirty="0" smtClean="0">
                <a:cs typeface="Mitra" pitchFamily="2" charset="-78"/>
              </a:rPr>
              <a:t>آقاي 61 ساله</a:t>
            </a:r>
            <a:r>
              <a:rPr lang="fa-IR" sz="3200" dirty="0" smtClean="0">
                <a:cs typeface="Mitra" pitchFamily="2" charset="-78"/>
              </a:rPr>
              <a:t>‌ا</a:t>
            </a:r>
            <a:r>
              <a:rPr lang="ar-SA" sz="3200" dirty="0" smtClean="0">
                <a:cs typeface="Mitra" pitchFamily="2" charset="-78"/>
              </a:rPr>
              <a:t>ي از پنج سال قبل با تشخيص ديابت نوع دوم روزانه دو قرص گلي بن كلاميد مصرف مي</a:t>
            </a:r>
            <a:r>
              <a:rPr lang="fa-IR" sz="3200" dirty="0" smtClean="0">
                <a:cs typeface="Mitra" pitchFamily="2" charset="-78"/>
              </a:rPr>
              <a:t>‌</a:t>
            </a:r>
            <a:r>
              <a:rPr lang="ar-SA" sz="3200" dirty="0" smtClean="0">
                <a:cs typeface="Mitra" pitchFamily="2" charset="-78"/>
              </a:rPr>
              <a:t>كرد. همچنين از چهار سال قبل بعلت انسداد نسبي عروق قلب</a:t>
            </a:r>
            <a:r>
              <a:rPr lang="en-US" sz="3200" dirty="0" smtClean="0">
                <a:cs typeface="Mitra" pitchFamily="2" charset="-78"/>
              </a:rPr>
              <a:t>(CAD) </a:t>
            </a:r>
            <a:r>
              <a:rPr lang="ar-SA" sz="3200" dirty="0" smtClean="0">
                <a:cs typeface="Mitra" pitchFamily="2" charset="-78"/>
              </a:rPr>
              <a:t>  و فشار خون زير نظر متخصص</a:t>
            </a:r>
            <a:r>
              <a:rPr lang="fa-IR" sz="3200" dirty="0" smtClean="0">
                <a:cs typeface="Mitra" pitchFamily="2" charset="-78"/>
              </a:rPr>
              <a:t> </a:t>
            </a:r>
            <a:r>
              <a:rPr lang="ar-SA" sz="3200" dirty="0" smtClean="0">
                <a:cs typeface="Mitra" pitchFamily="2" charset="-78"/>
              </a:rPr>
              <a:t>قلب تحت درمان دارويي بود و يكبار نيز در</a:t>
            </a:r>
            <a:r>
              <a:rPr lang="en-US" sz="3200" dirty="0" smtClean="0">
                <a:cs typeface="Mitra" pitchFamily="2" charset="-78"/>
              </a:rPr>
              <a:t>CCU </a:t>
            </a:r>
            <a:r>
              <a:rPr lang="ar-SA" sz="3200" dirty="0" smtClean="0">
                <a:cs typeface="Mitra" pitchFamily="2" charset="-78"/>
              </a:rPr>
              <a:t> بستري شده بود. ده روز قبل از فوت به علت اسهال آبكي شديد در بيمارستان بستري شده و با كشت مدفوع تشخيص وبا داده مي</a:t>
            </a:r>
            <a:r>
              <a:rPr lang="fa-IR" sz="3200" dirty="0" smtClean="0">
                <a:cs typeface="Mitra" pitchFamily="2" charset="-78"/>
              </a:rPr>
              <a:t>‌</a:t>
            </a:r>
            <a:r>
              <a:rPr lang="ar-SA" sz="3200" dirty="0" smtClean="0">
                <a:cs typeface="Mitra" pitchFamily="2" charset="-78"/>
              </a:rPr>
              <a:t>شود. چهار روز بعد از بستري دچار اورمي شده و كرات</a:t>
            </a:r>
            <a:r>
              <a:rPr lang="fa-IR" sz="3200" dirty="0" smtClean="0">
                <a:cs typeface="Mitra" pitchFamily="2" charset="-78"/>
              </a:rPr>
              <a:t>ي</a:t>
            </a:r>
            <a:r>
              <a:rPr lang="ar-SA" sz="3200" dirty="0" smtClean="0">
                <a:cs typeface="Mitra" pitchFamily="2" charset="-78"/>
              </a:rPr>
              <a:t>نين وي تا 12 بالا مي</a:t>
            </a:r>
            <a:r>
              <a:rPr lang="fa-IR" sz="3200" dirty="0" smtClean="0">
                <a:cs typeface="Mitra" pitchFamily="2" charset="-78"/>
              </a:rPr>
              <a:t>‌</a:t>
            </a:r>
            <a:r>
              <a:rPr lang="ar-SA" sz="3200" dirty="0" smtClean="0">
                <a:cs typeface="Mitra" pitchFamily="2" charset="-78"/>
              </a:rPr>
              <a:t>رود و تحت همودياليز قرار مي</a:t>
            </a:r>
            <a:r>
              <a:rPr lang="fa-IR" sz="3200" dirty="0" smtClean="0">
                <a:cs typeface="Mitra" pitchFamily="2" charset="-78"/>
              </a:rPr>
              <a:t>‌</a:t>
            </a:r>
            <a:r>
              <a:rPr lang="ar-SA" sz="3200" dirty="0" smtClean="0">
                <a:cs typeface="Mitra" pitchFamily="2" charset="-78"/>
              </a:rPr>
              <a:t>گيرد. ولي نارسايي كليه بيمار اصلاح نشده و در روز دهم بستري با ايست قلبي فوت مي</a:t>
            </a:r>
            <a:r>
              <a:rPr lang="fa-IR" sz="3200" dirty="0" smtClean="0">
                <a:cs typeface="Mitra" pitchFamily="2" charset="-78"/>
              </a:rPr>
              <a:t>‌</a:t>
            </a:r>
            <a:r>
              <a:rPr lang="ar-SA" sz="3200" dirty="0" smtClean="0">
                <a:cs typeface="Mitra" pitchFamily="2" charset="-78"/>
              </a:rPr>
              <a:t>كند</a:t>
            </a:r>
            <a:r>
              <a:rPr lang="ar-SA" sz="3200" dirty="0" smtClean="0">
                <a:cs typeface="B Mitra" pitchFamily="2" charset="-78"/>
              </a:rPr>
              <a:t>.</a:t>
            </a:r>
            <a:endParaRPr lang="en-US" sz="3200" dirty="0" smtClean="0">
              <a:cs typeface="B Mitra" pitchFamily="2" charset="-78"/>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normAutofit fontScale="90000"/>
          </a:bodyPr>
          <a:lstStyle/>
          <a:p>
            <a:r>
              <a:rPr lang="fa-IR" b="1" dirty="0" smtClean="0">
                <a:solidFill>
                  <a:schemeClr val="accent2"/>
                </a:solidFill>
                <a:cs typeface="B Mitra" pitchFamily="2" charset="-78"/>
              </a:rPr>
              <a:t>فرم بین المللی گواهی پزشکی علت مرگ</a:t>
            </a:r>
            <a:endParaRPr lang="en-US" dirty="0"/>
          </a:p>
        </p:txBody>
      </p:sp>
      <p:pic>
        <p:nvPicPr>
          <p:cNvPr id="4" name="Content Placeholder 3" descr="Picture7.png"/>
          <p:cNvPicPr>
            <a:picLocks noGrp="1" noChangeAspect="1"/>
          </p:cNvPicPr>
          <p:nvPr>
            <p:ph idx="1"/>
          </p:nvPr>
        </p:nvPicPr>
        <p:blipFill>
          <a:blip r:embed="rId2"/>
          <a:stretch>
            <a:fillRect/>
          </a:stretch>
        </p:blipFill>
        <p:spPr>
          <a:xfrm>
            <a:off x="1" y="1066800"/>
            <a:ext cx="9144000" cy="57912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888736"/>
          </a:xfrm>
        </p:spPr>
        <p:txBody>
          <a:bodyPr>
            <a:normAutofit/>
          </a:bodyPr>
          <a:lstStyle/>
          <a:p>
            <a:pPr algn="r" rtl="1">
              <a:lnSpc>
                <a:spcPct val="140000"/>
              </a:lnSpc>
              <a:buFontTx/>
              <a:buNone/>
            </a:pPr>
            <a:r>
              <a:rPr lang="fa-IR" dirty="0" smtClean="0">
                <a:cs typeface="B Mitra" pitchFamily="2" charset="-78"/>
              </a:rPr>
              <a:t>	</a:t>
            </a:r>
          </a:p>
          <a:p>
            <a:pPr algn="r" rtl="1">
              <a:lnSpc>
                <a:spcPct val="140000"/>
              </a:lnSpc>
              <a:buFontTx/>
              <a:buNone/>
            </a:pPr>
            <a:r>
              <a:rPr lang="ar-SA" dirty="0" smtClean="0">
                <a:solidFill>
                  <a:schemeClr val="accent2"/>
                </a:solidFill>
                <a:cs typeface="B Mitra" pitchFamily="2" charset="-78"/>
              </a:rPr>
              <a:t>مثال </a:t>
            </a:r>
            <a:r>
              <a:rPr lang="fa-IR" dirty="0" smtClean="0">
                <a:solidFill>
                  <a:schemeClr val="accent2"/>
                </a:solidFill>
                <a:cs typeface="B Mitra" pitchFamily="2" charset="-78"/>
              </a:rPr>
              <a:t>5</a:t>
            </a:r>
            <a:r>
              <a:rPr lang="en-US" dirty="0" smtClean="0">
                <a:solidFill>
                  <a:schemeClr val="accent2"/>
                </a:solidFill>
                <a:cs typeface="B Mitra" pitchFamily="2" charset="-78"/>
              </a:rPr>
              <a:t>–</a:t>
            </a:r>
            <a:r>
              <a:rPr lang="ar-SA" dirty="0" smtClean="0">
                <a:solidFill>
                  <a:schemeClr val="accent2"/>
                </a:solidFill>
                <a:cs typeface="B Mitra" pitchFamily="2" charset="-78"/>
              </a:rPr>
              <a:t> </a:t>
            </a:r>
            <a:r>
              <a:rPr lang="ar-SA" sz="3200" dirty="0" smtClean="0">
                <a:cs typeface="B Mitra" pitchFamily="2" charset="-78"/>
              </a:rPr>
              <a:t>در تاريخ 13 دي ماه1382، يك مرد 21 ساله كه در تصادف اتومبيل به شدت مجروح شده بود</a:t>
            </a:r>
            <a:r>
              <a:rPr lang="fa-IR" sz="3200" dirty="0" smtClean="0">
                <a:cs typeface="B Mitra" pitchFamily="2" charset="-78"/>
              </a:rPr>
              <a:t>،</a:t>
            </a:r>
            <a:r>
              <a:rPr lang="ar-SA" sz="3200" dirty="0" smtClean="0">
                <a:cs typeface="B Mitra" pitchFamily="2" charset="-78"/>
              </a:rPr>
              <a:t> بعلت ضربه مغزي در اثر شكستگي جمجمه مدت كوتاهي بعد از ورود</a:t>
            </a:r>
            <a:r>
              <a:rPr lang="fa-IR" sz="3200" dirty="0" smtClean="0">
                <a:cs typeface="B Mitra" pitchFamily="2" charset="-78"/>
              </a:rPr>
              <a:t> </a:t>
            </a:r>
            <a:r>
              <a:rPr lang="ar-SA" sz="3200" dirty="0" smtClean="0">
                <a:cs typeface="B Mitra" pitchFamily="2" charset="-78"/>
              </a:rPr>
              <a:t>به بيمارستان فوت كرد. حسب گزارش پليس، متوفي راننده اتومبيلي بود</a:t>
            </a:r>
            <a:r>
              <a:rPr lang="fa-IR" sz="3200" dirty="0" smtClean="0">
                <a:cs typeface="B Mitra" pitchFamily="2" charset="-78"/>
              </a:rPr>
              <a:t> </a:t>
            </a:r>
            <a:r>
              <a:rPr lang="ar-SA" sz="3200" dirty="0" smtClean="0">
                <a:cs typeface="B Mitra" pitchFamily="2" charset="-78"/>
              </a:rPr>
              <a:t>كه در ساعت 2 صبح در تقاطع خيابان الف با ب، پس از گذشتن از خط وسط خيابان از روبرو با اتومبيلي كه از طرف مقابل مي آمده برخورد نموده است. اتوپسي نشان داد كه اتانول خون </a:t>
            </a:r>
            <a:r>
              <a:rPr lang="en-US" sz="3200" dirty="0" smtClean="0">
                <a:cs typeface="B Mitra" pitchFamily="2" charset="-78"/>
              </a:rPr>
              <a:t>0.24  </a:t>
            </a:r>
            <a:r>
              <a:rPr lang="ar-SA" sz="3200" dirty="0" smtClean="0">
                <a:cs typeface="B Mitra" pitchFamily="2" charset="-78"/>
              </a:rPr>
              <a:t>گرم درصد بود.</a:t>
            </a:r>
            <a:endParaRPr lang="en-US" sz="3200" dirty="0" smtClean="0">
              <a:cs typeface="B Mitra" pitchFamily="2" charset="-78"/>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fa-IR" b="1" dirty="0" smtClean="0">
                <a:solidFill>
                  <a:schemeClr val="accent2"/>
                </a:solidFill>
                <a:cs typeface="B Mitra" pitchFamily="2" charset="-78"/>
              </a:rPr>
              <a:t>فرم بین المللی گواهی پزشکی علت مرگ</a:t>
            </a:r>
            <a:endParaRPr lang="en-US" dirty="0"/>
          </a:p>
        </p:txBody>
      </p:sp>
      <p:pic>
        <p:nvPicPr>
          <p:cNvPr id="4" name="Content Placeholder 3" descr="Picture8.png"/>
          <p:cNvPicPr>
            <a:picLocks noGrp="1" noChangeAspect="1"/>
          </p:cNvPicPr>
          <p:nvPr>
            <p:ph idx="1"/>
          </p:nvPr>
        </p:nvPicPr>
        <p:blipFill>
          <a:blip r:embed="rId2"/>
          <a:stretch>
            <a:fillRect/>
          </a:stretch>
        </p:blipFill>
        <p:spPr>
          <a:xfrm>
            <a:off x="0" y="762000"/>
            <a:ext cx="9143999" cy="6096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83</TotalTime>
  <Words>155</Words>
  <Application>Microsoft Office PowerPoint</Application>
  <PresentationFormat>On-screen Show (4:3)</PresentationFormat>
  <Paragraphs>21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Urban</vt:lpstr>
      <vt:lpstr>علت زمینه ای</vt:lpstr>
      <vt:lpstr>فرم بين المللی گواهی پزشکی علت مرگ</vt:lpstr>
      <vt:lpstr>PowerPoint Presentation</vt:lpstr>
      <vt:lpstr>فرم بين المللی گواهی پزشکی علت مرگ</vt:lpstr>
      <vt:lpstr>PowerPoint Presentation</vt:lpstr>
      <vt:lpstr>فرم بین المللی گواهی پزشکی علت مرگ</vt:lpstr>
      <vt:lpstr>PowerPoint Presentation</vt:lpstr>
      <vt:lpstr>PowerPoint Presentation</vt:lpstr>
      <vt:lpstr>فرم بین المللی گواهی پزشکی علت مرگ</vt:lpstr>
      <vt:lpstr>PowerPoint Presentation</vt:lpstr>
      <vt:lpstr>فرم بین المللی گواهی پزشکی علت مرگ</vt:lpstr>
      <vt:lpstr>PowerPoint Presentation</vt:lpstr>
      <vt:lpstr>فرم بین المللی گواهی پزشکی علت مرگ</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فرم بين المللی گواهی پزشکی علت مرگ</dc:title>
  <dc:creator>almas</dc:creator>
  <cp:lastModifiedBy>0681811374</cp:lastModifiedBy>
  <cp:revision>12</cp:revision>
  <dcterms:created xsi:type="dcterms:W3CDTF">2006-08-16T00:00:00Z</dcterms:created>
  <dcterms:modified xsi:type="dcterms:W3CDTF">2016-09-17T06:51:22Z</dcterms:modified>
</cp:coreProperties>
</file>